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2" name="저자 및 날짜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e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e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e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e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e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저자 및 날짜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3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e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e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슬라이드 부제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9.tif"/><Relationship Id="rId4" Type="http://schemas.openxmlformats.org/officeDocument/2006/relationships/hyperlink" Target="http://lookbook.wedze.com/winter-2017-2018/en" TargetMode="External"/><Relationship Id="rId5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hyperlink" Target="https://www.gscaltex.com/kr" TargetMode="External"/><Relationship Id="rId5" Type="http://schemas.openxmlformats.org/officeDocument/2006/relationships/image" Target="../media/image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hyperlink" Target="https://www.cleanbroom.co.kr/index.php" TargetMode="External"/><Relationship Id="rId5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etti.kr/index.php" TargetMode="External"/><Relationship Id="rId5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6.tif"/><Relationship Id="rId4" Type="http://schemas.openxmlformats.org/officeDocument/2006/relationships/hyperlink" Target="http://www.chilsungcider70.com/main" TargetMode="External"/><Relationship Id="rId5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wwhttps://www.hitejinro.com/brand/view.asp?brandcd2=B01w.etti.kr/index.php" TargetMode="External"/><Relationship Id="rId5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hyperlink" Target="https://www.kita.net" TargetMode="External"/><Relationship Id="rId5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://www.monami.com/index.php" TargetMode="External"/><Relationship Id="rId5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7.tif"/><Relationship Id="rId4" Type="http://schemas.openxmlformats.org/officeDocument/2006/relationships/hyperlink" Target="http://www.campoallecomete.it/#!/en" TargetMode="External"/><Relationship Id="rId5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8.tif"/><Relationship Id="rId4" Type="http://schemas.openxmlformats.org/officeDocument/2006/relationships/hyperlink" Target="http://lookbook.wedze.com/winter-2017-2018/en" TargetMode="External"/><Relationship Id="rId5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88248" y="11056935"/>
            <a:ext cx="1654082" cy="165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웹 사이트 벤치마킹 조사"/>
          <p:cNvSpPr txBox="1"/>
          <p:nvPr>
            <p:ph type="ctrTitle"/>
          </p:nvPr>
        </p:nvSpPr>
        <p:spPr>
          <a:xfrm>
            <a:off x="4712310" y="4195415"/>
            <a:ext cx="14959380" cy="2049138"/>
          </a:xfrm>
          <a:prstGeom prst="rect">
            <a:avLst/>
          </a:prstGeom>
        </p:spPr>
        <p:txBody>
          <a:bodyPr/>
          <a:lstStyle/>
          <a:p>
            <a:pPr lvl="1" indent="438911" defTabSz="2340805">
              <a:lnSpc>
                <a:spcPct val="90000"/>
              </a:lnSpc>
              <a:defRPr b="0" spc="-334" sz="1113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t>웹 사이트 벤치마킹 조사</a:t>
            </a:r>
          </a:p>
        </p:txBody>
      </p:sp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9053" y="742286"/>
            <a:ext cx="4252167" cy="425216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박서연"/>
          <p:cNvSpPr txBox="1"/>
          <p:nvPr/>
        </p:nvSpPr>
        <p:spPr>
          <a:xfrm>
            <a:off x="21481400" y="11483925"/>
            <a:ext cx="12677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/>
            </a:lvl1pPr>
          </a:lstStyle>
          <a:p>
            <a:pPr/>
            <a:r>
              <a:t>박서연</a:t>
            </a:r>
          </a:p>
        </p:txBody>
      </p:sp>
      <p:pic>
        <p:nvPicPr>
          <p:cNvPr id="15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9400" y="12060420"/>
            <a:ext cx="904411" cy="904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08. 빙그레"/>
          <p:cNvSpPr txBox="1"/>
          <p:nvPr>
            <p:ph type="title"/>
          </p:nvPr>
        </p:nvSpPr>
        <p:spPr>
          <a:xfrm>
            <a:off x="383744" y="335190"/>
            <a:ext cx="5235794" cy="1549401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08. 빙그레</a:t>
            </a:r>
          </a:p>
        </p:txBody>
      </p:sp>
      <p:sp>
        <p:nvSpPr>
          <p:cNvPr id="206" name="메인배너가 시계처럼 되어있고, 클릭 시 상품 이미지가 튀어나온다.…"/>
          <p:cNvSpPr txBox="1"/>
          <p:nvPr>
            <p:ph type="body" sz="half" idx="1"/>
          </p:nvPr>
        </p:nvSpPr>
        <p:spPr>
          <a:xfrm>
            <a:off x="1054424" y="3452803"/>
            <a:ext cx="9652001" cy="8432801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메인배너가 시계처럼 되어있고, 클릭 시 상품 이미지가 튀어나온다.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스크롤하면 각 상품들의 연대 별 포장봉지 디자인이 나오며, 연도가 애니메이션으로 나온다.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메뉴바로 마우스 이동 시, 클릭할수 있는 메뉴 전체가 드롭다운되어 한눈에 보기 편하다. </a:t>
            </a:r>
            <a:br/>
          </a:p>
        </p:txBody>
      </p:sp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3952" y="833340"/>
            <a:ext cx="11745331" cy="6333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81469" y="6852393"/>
            <a:ext cx="11745331" cy="625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2948" y="476228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09. GS칼텍스"/>
          <p:cNvSpPr txBox="1"/>
          <p:nvPr>
            <p:ph type="title"/>
          </p:nvPr>
        </p:nvSpPr>
        <p:spPr>
          <a:xfrm>
            <a:off x="-1125285" y="191473"/>
            <a:ext cx="9652001" cy="1549401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09. GS칼텍스</a:t>
            </a:r>
          </a:p>
        </p:txBody>
      </p:sp>
      <p:sp>
        <p:nvSpPr>
          <p:cNvPr id="212" name="메인 배너가 조약돌 모양으로 클릭할 수 있게 되어있으며, 마우스 오버하면 +버튼이 나오며 클릭할 수 있도록 커진다.…"/>
          <p:cNvSpPr txBox="1"/>
          <p:nvPr>
            <p:ph type="body" sz="half" idx="1"/>
          </p:nvPr>
        </p:nvSpPr>
        <p:spPr>
          <a:xfrm>
            <a:off x="1117600" y="3810000"/>
            <a:ext cx="9652000" cy="8432800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메인 배너가 조약돌 모양으로 클릭할 수 있게 되어있으며, 마우스 오버하면 +버튼이 나오며 클릭할 수 있도록 커진다.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우측에는 사업에 대한 동영상이 계속 재생되어 홈페이지가 활발해보인다.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가로형 스크롤 효과를 사용했다. </a:t>
            </a:r>
          </a:p>
        </p:txBody>
      </p:sp>
      <p:pic>
        <p:nvPicPr>
          <p:cNvPr id="213" name="스크린샷 2021-01-17 오전 12.19.21.png" descr="스크린샷 2021-01-17 오전 12.19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1730" y="656930"/>
            <a:ext cx="11847270" cy="636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스크린샷 2021-01-17 오전 12.20.26.png" descr="스크린샷 2021-01-17 오전 12.20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2379" y="6718267"/>
            <a:ext cx="12305571" cy="6623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2948" y="476228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10. 부름"/>
          <p:cNvSpPr txBox="1"/>
          <p:nvPr>
            <p:ph type="title"/>
          </p:nvPr>
        </p:nvSpPr>
        <p:spPr>
          <a:xfrm>
            <a:off x="-2425700" y="152400"/>
            <a:ext cx="9652000" cy="1549400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10. 부름</a:t>
            </a:r>
          </a:p>
        </p:txBody>
      </p:sp>
      <p:sp>
        <p:nvSpPr>
          <p:cNvPr id="218" name="청소업체의 깔끔한 이미지를 살려 감각적인 색상의 사진의 메인 배너가 있다.…"/>
          <p:cNvSpPr txBox="1"/>
          <p:nvPr>
            <p:ph type="body" sz="half" idx="1"/>
          </p:nvPr>
        </p:nvSpPr>
        <p:spPr>
          <a:xfrm>
            <a:off x="1098550" y="3657600"/>
            <a:ext cx="9652000" cy="8432800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청소업체의 깔끔한 이미지를 살려 감각적인 색상의 사진의 메인 배너가 있다.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스크롤을 내리면 깔끔한 UI로 여러가지 서비스에 대해 설명하고있는데, 청소범위를 클릭하면 팝업효과로 나오거나 또는 작은스크롤바로 내리면서 볼 수 있게 해놨다. </a:t>
            </a:r>
          </a:p>
        </p:txBody>
      </p:sp>
      <p:pic>
        <p:nvPicPr>
          <p:cNvPr id="21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8697" y="6845820"/>
            <a:ext cx="11942253" cy="6241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스크린샷 2021-01-17 오전 12.22.29.png" descr="스크린샷 2021-01-17 오전 12.22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2006" y="107722"/>
            <a:ext cx="12166018" cy="6474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2948" y="476228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hank you for watching🤣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633687">
              <a:defRPr spc="-300" sz="15008"/>
            </a:lvl1pPr>
          </a:lstStyle>
          <a:p>
            <a:pPr/>
            <a:r>
              <a:t>Thank you for watching🤣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“20개의 사이트 선정 조건은 뭔가요?”"/>
          <p:cNvSpPr/>
          <p:nvPr/>
        </p:nvSpPr>
        <p:spPr>
          <a:xfrm>
            <a:off x="3844810" y="381881"/>
            <a:ext cx="17120792" cy="2314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0" y="0"/>
                </a:moveTo>
                <a:cubicBezTo>
                  <a:pt x="946" y="0"/>
                  <a:pt x="910" y="265"/>
                  <a:pt x="910" y="593"/>
                </a:cubicBezTo>
                <a:lnTo>
                  <a:pt x="910" y="15632"/>
                </a:lnTo>
                <a:lnTo>
                  <a:pt x="0" y="16818"/>
                </a:lnTo>
                <a:lnTo>
                  <a:pt x="910" y="17999"/>
                </a:lnTo>
                <a:lnTo>
                  <a:pt x="910" y="21007"/>
                </a:lnTo>
                <a:cubicBezTo>
                  <a:pt x="910" y="21335"/>
                  <a:pt x="946" y="21600"/>
                  <a:pt x="990" y="21600"/>
                </a:cubicBezTo>
                <a:lnTo>
                  <a:pt x="21520" y="21600"/>
                </a:lnTo>
                <a:cubicBezTo>
                  <a:pt x="21564" y="21600"/>
                  <a:pt x="21600" y="21335"/>
                  <a:pt x="21600" y="21007"/>
                </a:cubicBezTo>
                <a:lnTo>
                  <a:pt x="21600" y="593"/>
                </a:lnTo>
                <a:cubicBezTo>
                  <a:pt x="21600" y="265"/>
                  <a:pt x="21564" y="0"/>
                  <a:pt x="21520" y="0"/>
                </a:cubicBezTo>
                <a:lnTo>
                  <a:pt x="990" y="0"/>
                </a:lnTo>
                <a:close/>
              </a:path>
            </a:pathLst>
          </a:cu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7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“20개의 사이트 선정 조건은 뭔가요?”</a:t>
            </a:r>
          </a:p>
        </p:txBody>
      </p:sp>
      <p:sp>
        <p:nvSpPr>
          <p:cNvPr id="158" name="정보를 한눈에 알수있고, 누구든지 들어가서 어렵지않게 찾을 수 있는 사이트"/>
          <p:cNvSpPr txBox="1"/>
          <p:nvPr>
            <p:ph type="body" idx="21"/>
          </p:nvPr>
        </p:nvSpPr>
        <p:spPr>
          <a:xfrm>
            <a:off x="6858833" y="4564746"/>
            <a:ext cx="10666334" cy="19474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정보를 한눈에 알수있고, 누구든지 들어가서 어렵지않게 찾을 수 있는 사이트</a:t>
            </a:r>
          </a:p>
        </p:txBody>
      </p:sp>
      <p:sp>
        <p:nvSpPr>
          <p:cNvPr id="159" name="다양한 효과들을 확인할 수 있는 사이트"/>
          <p:cNvSpPr txBox="1"/>
          <p:nvPr/>
        </p:nvSpPr>
        <p:spPr>
          <a:xfrm>
            <a:off x="6858833" y="6731906"/>
            <a:ext cx="10666334" cy="194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다양한 효과들을 확인할 수 있는 사이트</a:t>
            </a:r>
          </a:p>
        </p:txBody>
      </p:sp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851" y="92746"/>
            <a:ext cx="2892451" cy="289245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웹사이트에서 브랜드의 분위기를 한눈에 파악할 수 있는 사이트"/>
          <p:cNvSpPr txBox="1"/>
          <p:nvPr/>
        </p:nvSpPr>
        <p:spPr>
          <a:xfrm>
            <a:off x="6858833" y="8899067"/>
            <a:ext cx="10666334" cy="194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웹사이트에서 브랜드의 분위기를 한눈에 파악할 수 있는 사이트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1. 애티"/>
          <p:cNvSpPr txBox="1"/>
          <p:nvPr>
            <p:ph type="title"/>
          </p:nvPr>
        </p:nvSpPr>
        <p:spPr>
          <a:xfrm>
            <a:off x="-613959" y="315174"/>
            <a:ext cx="5888795" cy="1549401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1. 애티</a:t>
            </a:r>
          </a:p>
        </p:txBody>
      </p:sp>
      <p:sp>
        <p:nvSpPr>
          <p:cNvPr id="164" name="스크롤을 내리면 애니메이션 효과를 경험할 수 있다.…"/>
          <p:cNvSpPr txBox="1"/>
          <p:nvPr>
            <p:ph type="body" sz="half" idx="1"/>
          </p:nvPr>
        </p:nvSpPr>
        <p:spPr>
          <a:xfrm>
            <a:off x="927253" y="2863569"/>
            <a:ext cx="9652001" cy="8432801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스크롤을 내리면 애니메이션 효과를 경험할 수 있다.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로고에 마우스를 대면 로고가 움직인다.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culture 메뉴의 game 을 클릭하면 유저가 직접 로봇팔로 그림을 그릴 수 있는 화면이 나온다.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단점: 안눌리는 메뉴가 있다. culture- story메뉴</a:t>
            </a:r>
            <a:br/>
          </a:p>
        </p:txBody>
      </p:sp>
      <p:pic>
        <p:nvPicPr>
          <p:cNvPr id="16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1357" y="672534"/>
            <a:ext cx="12315498" cy="6179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9159" y="6950671"/>
            <a:ext cx="12057032" cy="5921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16457" y="456212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02. 칠성사이다"/>
          <p:cNvSpPr txBox="1"/>
          <p:nvPr>
            <p:ph type="title"/>
          </p:nvPr>
        </p:nvSpPr>
        <p:spPr>
          <a:xfrm>
            <a:off x="-1178193" y="413846"/>
            <a:ext cx="9652001" cy="1549401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02. 칠성사이다</a:t>
            </a:r>
          </a:p>
        </p:txBody>
      </p:sp>
      <p:sp>
        <p:nvSpPr>
          <p:cNvPr id="170" name="상품의 특성을 살린 청량감 있는 홈페이지 디자인이다.…"/>
          <p:cNvSpPr txBox="1"/>
          <p:nvPr>
            <p:ph type="body" sz="half" idx="1"/>
          </p:nvPr>
        </p:nvSpPr>
        <p:spPr>
          <a:xfrm>
            <a:off x="829325" y="3434814"/>
            <a:ext cx="9652001" cy="8432801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상품의 특성을 살린 청량감 있는 홈페이지 디자인이다.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메인페이지의 지도에 + 버튼을 누르면 해당 건물만 진해지며 말풍선 이미지가 나온다.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어떤 메뉴를 들어가도 TOP 버튼을 누르면 페이지가 이동되며 메인페이지가 조회된다. </a:t>
            </a:r>
          </a:p>
        </p:txBody>
      </p:sp>
      <p:pic>
        <p:nvPicPr>
          <p:cNvPr id="17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3275" y="622883"/>
            <a:ext cx="11954485" cy="6687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6668" y="7212835"/>
            <a:ext cx="11459345" cy="616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16457" y="456212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03. 하이트 진로"/>
          <p:cNvSpPr txBox="1"/>
          <p:nvPr>
            <p:ph type="title"/>
          </p:nvPr>
        </p:nvSpPr>
        <p:spPr>
          <a:xfrm>
            <a:off x="-1077380" y="311237"/>
            <a:ext cx="9652001" cy="1549401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03. 하이트 진로</a:t>
            </a:r>
          </a:p>
        </p:txBody>
      </p:sp>
      <p:sp>
        <p:nvSpPr>
          <p:cNvPr id="176" name="처음 홈페이지 진입 시, 만 19세 이상을 체크하는 화면이 나온다.…"/>
          <p:cNvSpPr txBox="1"/>
          <p:nvPr>
            <p:ph type="body" sz="half" idx="1"/>
          </p:nvPr>
        </p:nvSpPr>
        <p:spPr>
          <a:xfrm>
            <a:off x="1030471" y="3356991"/>
            <a:ext cx="9652001" cy="8432801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처음 홈페이지 진입 시, 만 19세 이상을 체크하는 화면이 나온다.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회사 홈페이지와 브랜드 설명 홈페이지를 좌,우로 이동하며 볼 수 있다.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하이트 진로 폰트를 다운받을 수 있다.</a:t>
            </a:r>
            <a:br/>
          </a:p>
        </p:txBody>
      </p:sp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0369" y="446858"/>
            <a:ext cx="12279239" cy="6593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09292" y="6011541"/>
            <a:ext cx="9837691" cy="6258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16457" y="456212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04. 한국무역협회-KITA"/>
          <p:cNvSpPr txBox="1"/>
          <p:nvPr>
            <p:ph type="title"/>
          </p:nvPr>
        </p:nvSpPr>
        <p:spPr>
          <a:xfrm>
            <a:off x="335838" y="454954"/>
            <a:ext cx="9652001" cy="1549401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04. 한국무역협회-KITA</a:t>
            </a:r>
          </a:p>
        </p:txBody>
      </p:sp>
      <p:sp>
        <p:nvSpPr>
          <p:cNvPr id="182" name="메인 배너 슬라이드로 공지사항 등 각종 안내사항을 알 수 있다.…"/>
          <p:cNvSpPr txBox="1"/>
          <p:nvPr>
            <p:ph type="body" sz="half" idx="1"/>
          </p:nvPr>
        </p:nvSpPr>
        <p:spPr>
          <a:xfrm>
            <a:off x="862801" y="3572567"/>
            <a:ext cx="9652001" cy="8432801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메인 배너 슬라이드로 공지사항 등 각종 안내사항을 알 수 있다.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스크롤을 내리면 무역지원서비스의 레이아웃이 한눈에 들어오며, 각 메뉴별로 또 스크롤바가 생성된다.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반응형 웹사이트로 제작되었다. </a:t>
            </a:r>
            <a:br/>
          </a:p>
        </p:txBody>
      </p:sp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48952" y="352981"/>
            <a:ext cx="11238158" cy="725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6887" y="5510419"/>
            <a:ext cx="4420222" cy="6999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4733" y="595992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05. 모나미"/>
          <p:cNvSpPr txBox="1"/>
          <p:nvPr>
            <p:ph type="title"/>
          </p:nvPr>
        </p:nvSpPr>
        <p:spPr>
          <a:xfrm>
            <a:off x="-550867" y="191473"/>
            <a:ext cx="6706251" cy="1549401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05. 모나미</a:t>
            </a:r>
          </a:p>
        </p:txBody>
      </p:sp>
      <p:sp>
        <p:nvSpPr>
          <p:cNvPr id="188" name="브랜드와 잘 맞는 깔끔한 디자인이다.…"/>
          <p:cNvSpPr txBox="1"/>
          <p:nvPr>
            <p:ph type="body" sz="half" idx="1"/>
          </p:nvPr>
        </p:nvSpPr>
        <p:spPr>
          <a:xfrm>
            <a:off x="695131" y="3261180"/>
            <a:ext cx="9652001" cy="8432801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브랜드와 잘 맞는 깔끔한 디자인이다.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마우스를 스와이프해서 펜의 종류를 볼 수 있다. 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스크롤하다보면 하단에 동영상 재생되며 음악도 자동재생 된다.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New Arrivals를 사진을 클릭하여 +를 눌러 클릭할수 있게 되어있다.</a:t>
            </a:r>
            <a:br/>
          </a:p>
        </p:txBody>
      </p:sp>
      <p:pic>
        <p:nvPicPr>
          <p:cNvPr id="18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4172" y="616292"/>
            <a:ext cx="12406657" cy="8711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07235" y="7786550"/>
            <a:ext cx="10374655" cy="4849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16457" y="456212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06. CAMPO ALLE COMETE"/>
          <p:cNvSpPr txBox="1"/>
          <p:nvPr>
            <p:ph type="title"/>
          </p:nvPr>
        </p:nvSpPr>
        <p:spPr>
          <a:xfrm>
            <a:off x="383744" y="191473"/>
            <a:ext cx="9652001" cy="1549401"/>
          </a:xfrm>
          <a:prstGeom prst="rect">
            <a:avLst/>
          </a:prstGeom>
        </p:spPr>
        <p:txBody>
          <a:bodyPr/>
          <a:lstStyle>
            <a:lvl1pPr defTabSz="619125">
              <a:defRPr spc="-189" sz="6300"/>
            </a:lvl1pPr>
          </a:lstStyle>
          <a:p>
            <a:pPr/>
            <a:r>
              <a:t>06. CAMPO ALLE COMETE</a:t>
            </a:r>
          </a:p>
        </p:txBody>
      </p:sp>
      <p:sp>
        <p:nvSpPr>
          <p:cNvPr id="194" name="메인 페이지에 떠있는 섬이 나오고, 영화처럼 섬 주변의 녹색점을 클릭하여 와인 정보를 알 수있다.…"/>
          <p:cNvSpPr txBox="1"/>
          <p:nvPr>
            <p:ph type="body" sz="half" idx="1"/>
          </p:nvPr>
        </p:nvSpPr>
        <p:spPr>
          <a:xfrm>
            <a:off x="1006518" y="3428850"/>
            <a:ext cx="9652001" cy="8432801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메인 페이지에 떠있는 섬이 나오고, 영화처럼 섬 주변의 녹색점을 클릭하여 와인 정보를 알 수있다.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초록점을 클릭한 뒤 스크롤을 내리면 선택한 와인의 상세 내용이 나온다.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노래와 함께 사이트의 애니메이션 효과를 즐길 수 있다. </a:t>
            </a:r>
          </a:p>
        </p:txBody>
      </p:sp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5580" y="172995"/>
            <a:ext cx="10961130" cy="5850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99588" y="6420305"/>
            <a:ext cx="11789948" cy="6278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66194" y="504118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07. Wed’ze Lookbook"/>
          <p:cNvSpPr txBox="1"/>
          <p:nvPr>
            <p:ph type="title"/>
          </p:nvPr>
        </p:nvSpPr>
        <p:spPr>
          <a:xfrm>
            <a:off x="503508" y="407048"/>
            <a:ext cx="9652001" cy="1549401"/>
          </a:xfrm>
          <a:prstGeom prst="rect">
            <a:avLst/>
          </a:prstGeom>
        </p:spPr>
        <p:txBody>
          <a:bodyPr/>
          <a:lstStyle>
            <a:lvl1pPr defTabSz="767715">
              <a:defRPr spc="-234" sz="7812"/>
            </a:lvl1pPr>
          </a:lstStyle>
          <a:p>
            <a:pPr/>
            <a:r>
              <a:t>07. Wed’ze Lookbook</a:t>
            </a:r>
          </a:p>
        </p:txBody>
      </p:sp>
      <p:sp>
        <p:nvSpPr>
          <p:cNvPr id="200" name="빙하같은 산 화면이 나오면서 마우스 이동에 따라 산의 모양이 변화한다.…"/>
          <p:cNvSpPr txBox="1"/>
          <p:nvPr>
            <p:ph type="body" sz="half" idx="1"/>
          </p:nvPr>
        </p:nvSpPr>
        <p:spPr>
          <a:xfrm>
            <a:off x="1102330" y="3716284"/>
            <a:ext cx="9652001" cy="8432801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빙하같은 산 화면이 나오면서 마우스 이동에 따라 산의 모양이 변화한다.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산의 특정 지점에 마우스를 대면 색이 변하며 클릭할 수 있게 되어있는데, 클릭하면 로딩바가 뜨면서 해당 색이 점점 산 전체에 퍼지며 로딩이 된다. </a:t>
            </a:r>
            <a:br/>
          </a:p>
          <a:p>
            <a:pPr marL="457200" indent="-317500" defTabSz="457200">
              <a:lnSpc>
                <a:spcPts val="6200"/>
              </a:lnSpc>
              <a:spcBef>
                <a:spcPts val="0"/>
              </a:spcBef>
              <a:buFont typeface="Arial"/>
              <a:defRPr b="1" sz="3566">
                <a:latin typeface="Arial"/>
                <a:ea typeface="Arial"/>
                <a:cs typeface="Arial"/>
                <a:sym typeface="Arial"/>
              </a:defRPr>
            </a:pPr>
            <a:r>
              <a:t>스크롤을 하면 스키복이 하나씩 튀어나오는 효과가 적용되어있다. </a:t>
            </a:r>
            <a:br/>
          </a:p>
        </p:txBody>
      </p:sp>
      <p:pic>
        <p:nvPicPr>
          <p:cNvPr id="20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8530" y="529005"/>
            <a:ext cx="12026912" cy="6314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52707" y="5454266"/>
            <a:ext cx="10277805" cy="7054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02712" y="548086"/>
            <a:ext cx="1267325" cy="126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